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81" r:id="rId2"/>
    <p:sldId id="256" r:id="rId3"/>
    <p:sldId id="270" r:id="rId4"/>
    <p:sldId id="287" r:id="rId5"/>
    <p:sldId id="289" r:id="rId6"/>
    <p:sldId id="290" r:id="rId7"/>
    <p:sldId id="291" r:id="rId8"/>
    <p:sldId id="285" r:id="rId9"/>
    <p:sldId id="28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dirty="0"/>
              <a:t>TYPOLOGIE DE LA MEDIATION</a:t>
            </a:r>
          </a:p>
        </c:rich>
      </c:tx>
      <c:layout>
        <c:manualLayout>
          <c:xMode val="edge"/>
          <c:yMode val="edge"/>
          <c:x val="0.1485841068186001"/>
          <c:y val="2.3049336883990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77A-43F9-B696-DFE64CC4D6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77A-43F9-B696-DFE64CC4D6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77A-43F9-B696-DFE64CC4D6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77A-43F9-B696-DFE64CC4D6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77A-43F9-B696-DFE64CC4D6A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77A-43F9-B696-DFE64CC4D6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077A-43F9-B696-DFE64CC4D6A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'[Graphique dans Microsoft PowerPoint]Feuil1'!$A$1:$A$7</c:f>
              <c:strCache>
                <c:ptCount val="7"/>
                <c:pt idx="0">
                  <c:v>Participation citoyenne</c:v>
                </c:pt>
                <c:pt idx="1">
                  <c:v>Espaces publics</c:v>
                </c:pt>
                <c:pt idx="2">
                  <c:v>Culture</c:v>
                </c:pt>
                <c:pt idx="3">
                  <c:v>Tranquilité publique</c:v>
                </c:pt>
                <c:pt idx="4">
                  <c:v>Vie de quartier et 
lien social</c:v>
                </c:pt>
                <c:pt idx="5">
                  <c:v>Champ scolaire</c:v>
                </c:pt>
                <c:pt idx="6">
                  <c:v>Accès aux droits</c:v>
                </c:pt>
              </c:strCache>
            </c:strRef>
          </c:cat>
          <c:val>
            <c:numRef>
              <c:f>'[Graphique dans Microsoft PowerPoint]Feuil1'!$B$1:$B$7</c:f>
              <c:numCache>
                <c:formatCode>0%</c:formatCode>
                <c:ptCount val="7"/>
                <c:pt idx="0">
                  <c:v>0.01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0.1</c:v>
                </c:pt>
                <c:pt idx="4">
                  <c:v>0.15</c:v>
                </c:pt>
                <c:pt idx="5">
                  <c:v>0.19</c:v>
                </c:pt>
                <c:pt idx="6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77A-43F9-B696-DFE64CC4D6A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65118879905232052"/>
          <c:y val="0.14099347306893348"/>
          <c:w val="0.34535128184382435"/>
          <c:h val="0.8587118780576298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211D-764E-49BC-8232-1ED4141E9652}" type="datetimeFigureOut">
              <a:rPr lang="fr-FR" smtClean="0"/>
              <a:t>08/04/2023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6F6C-72A7-4CAF-BCE4-44B970E9D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09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211D-764E-49BC-8232-1ED4141E9652}" type="datetimeFigureOut">
              <a:rPr lang="fr-FR" smtClean="0"/>
              <a:t>08/04/2023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6F6C-72A7-4CAF-BCE4-44B970E9D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0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211D-764E-49BC-8232-1ED4141E9652}" type="datetimeFigureOut">
              <a:rPr lang="fr-FR" smtClean="0"/>
              <a:t>08/04/2023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6F6C-72A7-4CAF-BCE4-44B970E9D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86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211D-764E-49BC-8232-1ED4141E9652}" type="datetimeFigureOut">
              <a:rPr lang="fr-FR" smtClean="0"/>
              <a:t>08/04/2023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6F6C-72A7-4CAF-BCE4-44B970E9D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31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211D-764E-49BC-8232-1ED4141E9652}" type="datetimeFigureOut">
              <a:rPr lang="fr-FR" smtClean="0"/>
              <a:t>08/04/2023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6F6C-72A7-4CAF-BCE4-44B970E9D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07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211D-764E-49BC-8232-1ED4141E9652}" type="datetimeFigureOut">
              <a:rPr lang="fr-FR" smtClean="0"/>
              <a:t>08/04/2023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6F6C-72A7-4CAF-BCE4-44B970E9D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90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211D-764E-49BC-8232-1ED4141E9652}" type="datetimeFigureOut">
              <a:rPr lang="fr-FR" smtClean="0"/>
              <a:t>08/04/2023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6F6C-72A7-4CAF-BCE4-44B970E9D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41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211D-764E-49BC-8232-1ED4141E9652}" type="datetimeFigureOut">
              <a:rPr lang="fr-FR" smtClean="0"/>
              <a:t>08/04/2023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6F6C-72A7-4CAF-BCE4-44B970E9D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28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211D-764E-49BC-8232-1ED4141E9652}" type="datetimeFigureOut">
              <a:rPr lang="fr-FR" smtClean="0"/>
              <a:t>08/04/2023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6F6C-72A7-4CAF-BCE4-44B970E9D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03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211D-764E-49BC-8232-1ED4141E9652}" type="datetimeFigureOut">
              <a:rPr lang="fr-FR" smtClean="0"/>
              <a:t>08/04/2023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6F6C-72A7-4CAF-BCE4-44B970E9D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38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211D-764E-49BC-8232-1ED4141E9652}" type="datetimeFigureOut">
              <a:rPr lang="fr-FR" smtClean="0"/>
              <a:t>08/04/2023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6F6C-72A7-4CAF-BCE4-44B970E9D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55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4211D-764E-49BC-8232-1ED4141E9652}" type="datetimeFigureOut">
              <a:rPr lang="fr-FR" smtClean="0"/>
              <a:t>08/04/2023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96F6C-72A7-4CAF-BCE4-44B970E9D9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69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sig.ville.gouv.f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acteurs.lagrandeequipe.f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8424" y="1188721"/>
            <a:ext cx="7947211" cy="92395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Le dispositif des ADULTES-RELAIS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219770"/>
            <a:ext cx="10515600" cy="36382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2286000" lvl="5" indent="0">
              <a:buNone/>
            </a:pPr>
            <a:endParaRPr lang="fr-FR" sz="2800" dirty="0" smtClean="0"/>
          </a:p>
          <a:p>
            <a:pPr marL="2628900" lvl="5" indent="-342900">
              <a:buFontTx/>
              <a:buChar char="-"/>
            </a:pPr>
            <a:endParaRPr lang="fr-FR" sz="2800" dirty="0" smtClean="0"/>
          </a:p>
          <a:p>
            <a:pPr marL="2286000" lvl="5" indent="0">
              <a:buNone/>
            </a:pPr>
            <a:r>
              <a:rPr lang="fr-FR" sz="2800" dirty="0"/>
              <a:t> </a:t>
            </a:r>
            <a:endParaRPr lang="fr-FR" sz="2800" dirty="0" smtClean="0"/>
          </a:p>
          <a:p>
            <a:pPr marL="3657600" lvl="8" indent="0">
              <a:buNone/>
            </a:pPr>
            <a:endParaRPr lang="fr-FR" sz="2800" dirty="0"/>
          </a:p>
          <a:p>
            <a:pPr marL="3657600" lvl="8" indent="0">
              <a:buNone/>
            </a:pPr>
            <a:endParaRPr lang="fr-FR" sz="2800" dirty="0" smtClean="0"/>
          </a:p>
          <a:p>
            <a:pPr marL="3657600" lvl="8" indent="0">
              <a:buNone/>
            </a:pPr>
            <a:endParaRPr lang="fr-FR" sz="2800" dirty="0" smtClean="0"/>
          </a:p>
          <a:p>
            <a:pPr marL="0" indent="0">
              <a:buNone/>
            </a:pPr>
            <a:endParaRPr lang="fr-FR" sz="1100" dirty="0" smtClean="0"/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endParaRPr lang="fr-FR" sz="1100" dirty="0" smtClean="0"/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r>
              <a:rPr lang="fr-FR" sz="1100" dirty="0" smtClean="0"/>
              <a:t>Réunion d’information des employeurs d’ adultes relais 05/12/22 DEETS Martinique</a:t>
            </a:r>
            <a:endParaRPr lang="fr-FR" sz="1100" dirty="0"/>
          </a:p>
        </p:txBody>
      </p:sp>
      <p:sp>
        <p:nvSpPr>
          <p:cNvPr id="4" name="Rectangle 3"/>
          <p:cNvSpPr/>
          <p:nvPr/>
        </p:nvSpPr>
        <p:spPr>
          <a:xfrm>
            <a:off x="3048000" y="20170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8285" algn="r">
              <a:spcAft>
                <a:spcPts val="0"/>
              </a:spcAft>
              <a:tabLst>
                <a:tab pos="5130800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Direction </a:t>
            </a:r>
            <a:endParaRPr lang="fr-FR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l’économie</a:t>
            </a: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, de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l’emploi</a:t>
            </a: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endParaRPr lang="fr-FR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du travail et des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solidarités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03" y="201706"/>
            <a:ext cx="1621677" cy="151803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07141" y="3084020"/>
            <a:ext cx="987552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Un dispositif de la politique de la ville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Créé par le comité interministériel des villes (CIV) le 14 décembre 1999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- Poursuit un double objectif :</a:t>
            </a:r>
          </a:p>
          <a:p>
            <a:pPr marL="742950" lvl="1" indent="-285750">
              <a:buFontTx/>
              <a:buChar char="-"/>
            </a:pPr>
            <a:r>
              <a:rPr lang="fr-FR" sz="1400" dirty="0" smtClean="0"/>
              <a:t>Favoriser l’insertion professionnelle pour les bénéficiaires, en sortie de contrat</a:t>
            </a:r>
            <a:r>
              <a:rPr lang="fr-FR" dirty="0" smtClean="0"/>
              <a:t>,</a:t>
            </a:r>
          </a:p>
          <a:p>
            <a:pPr marL="742950" lvl="1" indent="-285750">
              <a:buFontTx/>
              <a:buChar char="-"/>
            </a:pPr>
            <a:r>
              <a:rPr lang="fr-FR" sz="1400" dirty="0" smtClean="0"/>
              <a:t>Renforcer le lien social par des actions de médiation sociale, culturelle et de prévention de la délinquance dans les QPV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80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9722" y="2357323"/>
            <a:ext cx="9144000" cy="3788858"/>
          </a:xfrm>
        </p:spPr>
        <p:txBody>
          <a:bodyPr>
            <a:normAutofit/>
          </a:bodyPr>
          <a:lstStyle/>
          <a:p>
            <a:endParaRPr lang="fr-FR" sz="3200" dirty="0"/>
          </a:p>
          <a:p>
            <a:endParaRPr lang="fr-FR" dirty="0"/>
          </a:p>
        </p:txBody>
      </p:sp>
      <p:pic>
        <p:nvPicPr>
          <p:cNvPr id="4" name="Image3"/>
          <p:cNvPicPr/>
          <p:nvPr/>
        </p:nvPicPr>
        <p:blipFill>
          <a:blip r:embed="rId3"/>
          <a:srcRect l="-19" t="-19" r="-19" b="-19"/>
          <a:stretch>
            <a:fillRect/>
          </a:stretch>
        </p:blipFill>
        <p:spPr bwMode="auto">
          <a:xfrm>
            <a:off x="269669" y="125866"/>
            <a:ext cx="1621155" cy="15227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98540" y="228600"/>
            <a:ext cx="35903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8285" algn="r">
              <a:spcAft>
                <a:spcPts val="0"/>
              </a:spcAft>
              <a:tabLst>
                <a:tab pos="5130800" algn="r"/>
              </a:tabLst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 Direction </a:t>
            </a:r>
            <a:endParaRPr lang="fr-F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l’économie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, de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l’emploi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endParaRPr lang="fr-F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du travail et des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solidarités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316778" y="1022465"/>
            <a:ext cx="4272742" cy="56336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Critères de recrutement des </a:t>
            </a:r>
            <a:r>
              <a:rPr lang="fr-FR" smtClean="0"/>
              <a:t>Adultes relais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288473" y="2502131"/>
            <a:ext cx="96344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dirty="0" smtClean="0"/>
              <a:t>Habiter en Quartier Prioritaire de la Ville, </a:t>
            </a:r>
          </a:p>
          <a:p>
            <a:r>
              <a:rPr lang="fr-FR" sz="2400" dirty="0" smtClean="0"/>
              <a:t>     (Ces adresses peuvent être vérifiées sur le site SIG Politique de la Ville : </a:t>
            </a:r>
          </a:p>
          <a:p>
            <a:r>
              <a:rPr lang="fr-FR" sz="2400" dirty="0" smtClean="0"/>
              <a:t>       </a:t>
            </a:r>
            <a:r>
              <a:rPr lang="fr-FR" sz="2400" dirty="0" smtClean="0">
                <a:solidFill>
                  <a:srgbClr val="0070C0"/>
                </a:solidFill>
                <a:hlinkClick r:id="rId4"/>
              </a:rPr>
              <a:t>https://sig.ville.gouv.fr</a:t>
            </a:r>
            <a:r>
              <a:rPr lang="fr-FR" sz="2400" dirty="0" smtClean="0"/>
              <a:t>)</a:t>
            </a:r>
          </a:p>
          <a:p>
            <a:endParaRPr lang="fr-FR" sz="2400" dirty="0" smtClean="0"/>
          </a:p>
          <a:p>
            <a:pPr marL="285750" indent="-285750">
              <a:buFontTx/>
              <a:buChar char="-"/>
            </a:pPr>
            <a:r>
              <a:rPr lang="fr-FR" sz="2400" dirty="0" smtClean="0"/>
              <a:t>Etre âgé de 26 ans au moins,</a:t>
            </a:r>
          </a:p>
          <a:p>
            <a:pPr marL="285750" indent="-285750">
              <a:buFontTx/>
              <a:buChar char="-"/>
            </a:pPr>
            <a:endParaRPr lang="fr-FR" sz="2400" dirty="0" smtClean="0"/>
          </a:p>
          <a:p>
            <a:pPr marL="285750" indent="-285750">
              <a:buFontTx/>
              <a:buChar char="-"/>
            </a:pPr>
            <a:r>
              <a:rPr lang="fr-FR" sz="2400" dirty="0" smtClean="0"/>
              <a:t>Etre demandeur d’emploi ou en contrat aidé,</a:t>
            </a:r>
          </a:p>
          <a:p>
            <a:pPr marL="285750" indent="-285750">
              <a:buFontTx/>
              <a:buChar char="-"/>
            </a:pP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69669" y="6642847"/>
            <a:ext cx="7752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Réunion d’information des employeurs </a:t>
            </a:r>
            <a:r>
              <a:rPr lang="fr-FR" sz="1100" dirty="0" smtClean="0"/>
              <a:t>d’adultes </a:t>
            </a:r>
            <a:r>
              <a:rPr lang="fr-FR" sz="1100" dirty="0"/>
              <a:t>relais 05/12/22 DEETS Martinique</a:t>
            </a:r>
          </a:p>
        </p:txBody>
      </p:sp>
    </p:spTree>
    <p:extLst>
      <p:ext uri="{BB962C8B-B14F-4D97-AF65-F5344CB8AC3E}">
        <p14:creationId xmlns:p14="http://schemas.microsoft.com/office/powerpoint/2010/main" val="1586371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0161" y="2545977"/>
            <a:ext cx="10432228" cy="38951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chemeClr val="accent2"/>
                </a:solidFill>
              </a:rPr>
              <a:t>LEURS MISSIONS 	  ALLEZ VERS ET FAIRE AVEC LES HABITANTS DES QPV</a:t>
            </a:r>
          </a:p>
          <a:p>
            <a:pPr marL="0" indent="0">
              <a:buNone/>
            </a:pP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 smtClean="0"/>
              <a:t>Vie de quartier et lien social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Accès aux droits et aux services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Participation citoyenne, culturelle et scolaire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Prévention dans les espaces et dans les transports</a:t>
            </a:r>
          </a:p>
          <a:p>
            <a:pPr marL="0" indent="0">
              <a:buNone/>
            </a:pPr>
            <a:r>
              <a:rPr lang="fr-FR" dirty="0" smtClean="0"/>
              <a:t>Activités numériques, technologie de l’information, communication</a:t>
            </a:r>
            <a:endParaRPr lang="fr-FR" dirty="0"/>
          </a:p>
          <a:p>
            <a:pPr marL="0" indent="0">
              <a:buNone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3726753" y="3007731"/>
            <a:ext cx="524435" cy="215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3"/>
          <p:cNvPicPr/>
          <p:nvPr/>
        </p:nvPicPr>
        <p:blipFill>
          <a:blip r:embed="rId2"/>
          <a:srcRect l="-19" t="-19" r="-19" b="-19"/>
          <a:stretch>
            <a:fillRect/>
          </a:stretch>
        </p:blipFill>
        <p:spPr bwMode="auto">
          <a:xfrm>
            <a:off x="269669" y="99740"/>
            <a:ext cx="1621155" cy="152273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47999" y="125866"/>
            <a:ext cx="91587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8285" algn="r">
              <a:spcAft>
                <a:spcPts val="0"/>
              </a:spcAft>
              <a:tabLst>
                <a:tab pos="5130800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Direction </a:t>
            </a:r>
            <a:endParaRPr lang="fr-FR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l’économie</a:t>
            </a: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, de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l’emploi</a:t>
            </a: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endParaRPr lang="fr-FR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du travail et des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solidarités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69669" y="6642847"/>
            <a:ext cx="7752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Réunion d’information des employeurs </a:t>
            </a:r>
            <a:r>
              <a:rPr lang="fr-FR" sz="1100" dirty="0" smtClean="0"/>
              <a:t>d’adultes </a:t>
            </a:r>
            <a:r>
              <a:rPr lang="fr-FR" sz="1100" dirty="0"/>
              <a:t>relais 05/12/22 DEETS Martinique</a:t>
            </a:r>
          </a:p>
        </p:txBody>
      </p:sp>
      <p:sp>
        <p:nvSpPr>
          <p:cNvPr id="2" name="Rectangle 1"/>
          <p:cNvSpPr/>
          <p:nvPr/>
        </p:nvSpPr>
        <p:spPr>
          <a:xfrm>
            <a:off x="3383280" y="1280668"/>
            <a:ext cx="5172891" cy="8035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LES AR sont des médiateurs sociaux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8478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50772" y="698269"/>
            <a:ext cx="5170516" cy="594954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chemeClr val="bg1"/>
                </a:solidFill>
              </a:rPr>
              <a:t>LES AR EN MARTINIQUE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6255" y="1750423"/>
            <a:ext cx="4876008" cy="48924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109 POSTES D’ADULTES RELAIS</a:t>
            </a:r>
            <a:endParaRPr lang="fr-F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100% des postes attribués:</a:t>
            </a:r>
          </a:p>
          <a:p>
            <a:pPr marL="0" indent="0">
              <a:buNone/>
            </a:pPr>
            <a:r>
              <a:rPr lang="fr-FR" dirty="0" smtClean="0"/>
              <a:t>- 90 contrats d’embauche dont 15 CDI et 75 CDD</a:t>
            </a:r>
          </a:p>
          <a:p>
            <a:pPr marL="0" indent="0">
              <a:buNone/>
            </a:pPr>
            <a:r>
              <a:rPr lang="fr-FR" dirty="0" smtClean="0"/>
              <a:t>- 19 recrutements en cours</a:t>
            </a:r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3"/>
          <p:cNvPicPr/>
          <p:nvPr/>
        </p:nvPicPr>
        <p:blipFill>
          <a:blip r:embed="rId2"/>
          <a:srcRect l="-19" t="-19" r="-19" b="-19"/>
          <a:stretch>
            <a:fillRect/>
          </a:stretch>
        </p:blipFill>
        <p:spPr bwMode="auto">
          <a:xfrm>
            <a:off x="0" y="79407"/>
            <a:ext cx="1868413" cy="15227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65698" y="-28937"/>
            <a:ext cx="33911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8285" algn="r">
              <a:spcAft>
                <a:spcPts val="0"/>
              </a:spcAft>
              <a:tabLst>
                <a:tab pos="5130800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 Direction </a:t>
            </a:r>
            <a:endParaRPr lang="fr-FR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l’économie</a:t>
            </a: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, de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l’emploi</a:t>
            </a: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endParaRPr lang="fr-FR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du travail et des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solidarités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69669" y="6642847"/>
            <a:ext cx="7752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Réunion d’information des employeurs </a:t>
            </a:r>
            <a:r>
              <a:rPr lang="fr-FR" sz="1100" dirty="0" smtClean="0"/>
              <a:t>d’adultes </a:t>
            </a:r>
            <a:r>
              <a:rPr lang="fr-FR" sz="1100" dirty="0"/>
              <a:t>relais 05/12/22 DEETS Martinique</a:t>
            </a: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/>
          </p:nvPr>
        </p:nvGraphicFramePr>
        <p:xfrm>
          <a:off x="5145677" y="1625967"/>
          <a:ext cx="6672396" cy="516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065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4742" y="1226225"/>
            <a:ext cx="8347167" cy="59939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MODALITES D’ATTRIBUTION DES POSTES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1074" y="2272936"/>
            <a:ext cx="11364686" cy="412029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Dossiers de demande, primo demande et renouvellement (6 mois avant la date de fin de convention) sont adressés à la DEETS, au délégué du préfet concerné par le secteur géographique et au référent ville,</a:t>
            </a:r>
          </a:p>
          <a:p>
            <a:endParaRPr lang="fr-FR" dirty="0" smtClean="0"/>
          </a:p>
          <a:p>
            <a:pPr algn="just"/>
            <a:r>
              <a:rPr lang="fr-FR" dirty="0" smtClean="0"/>
              <a:t>Avis émis par la commission d’attribution </a:t>
            </a:r>
            <a:r>
              <a:rPr lang="fr-FR" dirty="0"/>
              <a:t>présidée par la sous-préfète à la cohésion sociale et composée des délégués du préfet à la Politique de la Ville, des Référents Ville et du service gestionnaire </a:t>
            </a:r>
            <a:r>
              <a:rPr lang="fr-FR" dirty="0" smtClean="0"/>
              <a:t>de la DEETS, 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Cette commission se réunit au moins 2 fois/an et selon le nombre de demandes reçues, </a:t>
            </a: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3"/>
          <p:cNvPicPr/>
          <p:nvPr/>
        </p:nvPicPr>
        <p:blipFill>
          <a:blip r:embed="rId2"/>
          <a:srcRect l="-19" t="-19" r="-19" b="-19"/>
          <a:stretch>
            <a:fillRect/>
          </a:stretch>
        </p:blipFill>
        <p:spPr bwMode="auto">
          <a:xfrm>
            <a:off x="135199" y="53281"/>
            <a:ext cx="1868413" cy="15227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7999" y="79407"/>
            <a:ext cx="92572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8285" algn="r">
              <a:spcAft>
                <a:spcPts val="0"/>
              </a:spcAft>
              <a:tabLst>
                <a:tab pos="5130800" algn="r"/>
              </a:tabLst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 Direction </a:t>
            </a:r>
            <a:endParaRPr lang="fr-F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l’économie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, de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l’emploi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endParaRPr lang="fr-F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du travail et des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solidarités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69669" y="6642847"/>
            <a:ext cx="7752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Réunion d’information des employeurs </a:t>
            </a:r>
            <a:r>
              <a:rPr lang="fr-FR" sz="1100" dirty="0" smtClean="0"/>
              <a:t>d’adultes </a:t>
            </a:r>
            <a:r>
              <a:rPr lang="fr-FR" sz="1100" dirty="0"/>
              <a:t>relais 05/12/22 DEETS Martinique</a:t>
            </a:r>
          </a:p>
        </p:txBody>
      </p:sp>
    </p:spTree>
    <p:extLst>
      <p:ext uri="{BB962C8B-B14F-4D97-AF65-F5344CB8AC3E}">
        <p14:creationId xmlns:p14="http://schemas.microsoft.com/office/powerpoint/2010/main" val="12949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llipse 14"/>
          <p:cNvSpPr/>
          <p:nvPr/>
        </p:nvSpPr>
        <p:spPr>
          <a:xfrm>
            <a:off x="695870" y="2476195"/>
            <a:ext cx="3548886" cy="193637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L’EMPLOYEUR</a:t>
            </a:r>
            <a:endParaRPr lang="fr-FR" sz="32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8222300" y="2731689"/>
            <a:ext cx="2460812" cy="1425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La DEETS</a:t>
            </a:r>
            <a:endParaRPr lang="fr-FR" sz="3200" dirty="0"/>
          </a:p>
        </p:txBody>
      </p:sp>
      <p:sp>
        <p:nvSpPr>
          <p:cNvPr id="18" name="Rectangle à coins arrondis 17"/>
          <p:cNvSpPr/>
          <p:nvPr/>
        </p:nvSpPr>
        <p:spPr>
          <a:xfrm flipH="1">
            <a:off x="7842708" y="4884403"/>
            <a:ext cx="3429000" cy="1492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L’ AGENCE DE SERVICE ET DE PAIEMENT ASP</a:t>
            </a:r>
            <a:endParaRPr lang="fr-FR" sz="3200" dirty="0"/>
          </a:p>
        </p:txBody>
      </p:sp>
      <p:cxnSp>
        <p:nvCxnSpPr>
          <p:cNvPr id="25" name="Connecteur droit avec flèche 24"/>
          <p:cNvCxnSpPr>
            <a:stCxn id="15" idx="6"/>
            <a:endCxn id="16" idx="1"/>
          </p:cNvCxnSpPr>
          <p:nvPr/>
        </p:nvCxnSpPr>
        <p:spPr>
          <a:xfrm>
            <a:off x="4244756" y="3444383"/>
            <a:ext cx="39775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019113" y="2948587"/>
            <a:ext cx="1815353" cy="991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DOSSIER COMPLET</a:t>
            </a:r>
            <a:endParaRPr lang="fr-FR" dirty="0"/>
          </a:p>
        </p:txBody>
      </p:sp>
      <p:cxnSp>
        <p:nvCxnSpPr>
          <p:cNvPr id="30" name="Connecteur droit avec flèche 29"/>
          <p:cNvCxnSpPr>
            <a:stCxn id="16" idx="2"/>
          </p:cNvCxnSpPr>
          <p:nvPr/>
        </p:nvCxnSpPr>
        <p:spPr>
          <a:xfrm>
            <a:off x="9452706" y="4157077"/>
            <a:ext cx="30928" cy="72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Image3"/>
          <p:cNvPicPr/>
          <p:nvPr/>
        </p:nvPicPr>
        <p:blipFill>
          <a:blip r:embed="rId2"/>
          <a:srcRect l="-19" t="-19" r="-19" b="-19"/>
          <a:stretch>
            <a:fillRect/>
          </a:stretch>
        </p:blipFill>
        <p:spPr bwMode="auto">
          <a:xfrm>
            <a:off x="135199" y="79407"/>
            <a:ext cx="1868413" cy="152273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8595360" y="174812"/>
            <a:ext cx="34935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8285" algn="r">
              <a:spcAft>
                <a:spcPts val="0"/>
              </a:spcAft>
              <a:tabLst>
                <a:tab pos="5130800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 Direction </a:t>
            </a:r>
            <a:endParaRPr lang="fr-FR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l’économie</a:t>
            </a: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, de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l’emploi</a:t>
            </a: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endParaRPr lang="fr-FR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du travail et des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solidarités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69669" y="6642847"/>
            <a:ext cx="7752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Réunion d’information des employeurs </a:t>
            </a:r>
            <a:r>
              <a:rPr lang="fr-FR" sz="1100" dirty="0" smtClean="0"/>
              <a:t>d’adultes </a:t>
            </a:r>
            <a:r>
              <a:rPr lang="fr-FR" sz="1100" dirty="0"/>
              <a:t>relais 05/12/22 DEETS Martinique</a:t>
            </a:r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3083243" y="1055541"/>
            <a:ext cx="5687094" cy="797896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INSTRUCTION DES DEMANDES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2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865408" y="2185171"/>
            <a:ext cx="3575957" cy="197983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L’EMPLOYEUR</a:t>
            </a:r>
            <a:endParaRPr lang="fr-FR" sz="3200" dirty="0"/>
          </a:p>
        </p:txBody>
      </p:sp>
      <p:sp>
        <p:nvSpPr>
          <p:cNvPr id="4" name="Flèche vers le bas 3"/>
          <p:cNvSpPr/>
          <p:nvPr/>
        </p:nvSpPr>
        <p:spPr>
          <a:xfrm>
            <a:off x="2498268" y="4165005"/>
            <a:ext cx="218806" cy="11319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281791" y="5296988"/>
            <a:ext cx="2651760" cy="1097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SYLAE</a:t>
            </a:r>
            <a:endParaRPr lang="fr-FR" sz="3200" dirty="0"/>
          </a:p>
        </p:txBody>
      </p:sp>
      <p:sp>
        <p:nvSpPr>
          <p:cNvPr id="6" name="Rectangle 5"/>
          <p:cNvSpPr/>
          <p:nvPr/>
        </p:nvSpPr>
        <p:spPr>
          <a:xfrm>
            <a:off x="1446707" y="4413583"/>
            <a:ext cx="2263143" cy="489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suivi</a:t>
            </a:r>
            <a:endParaRPr lang="fr-FR" sz="3200" dirty="0"/>
          </a:p>
        </p:txBody>
      </p:sp>
      <p:cxnSp>
        <p:nvCxnSpPr>
          <p:cNvPr id="10" name="Connecteur droit avec flèche 9"/>
          <p:cNvCxnSpPr>
            <a:stCxn id="3" idx="6"/>
            <a:endCxn id="14" idx="1"/>
          </p:cNvCxnSpPr>
          <p:nvPr/>
        </p:nvCxnSpPr>
        <p:spPr>
          <a:xfrm>
            <a:off x="4441365" y="3175088"/>
            <a:ext cx="3513916" cy="35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13"/>
          <p:cNvSpPr/>
          <p:nvPr/>
        </p:nvSpPr>
        <p:spPr>
          <a:xfrm>
            <a:off x="7955281" y="2435100"/>
            <a:ext cx="3095897" cy="1551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AGENCE DE SERVICE ET DE PAIEMENT</a:t>
            </a:r>
            <a:endParaRPr lang="fr-FR" sz="3200" dirty="0"/>
          </a:p>
        </p:txBody>
      </p:sp>
      <p:sp>
        <p:nvSpPr>
          <p:cNvPr id="16" name="Rectangle 15"/>
          <p:cNvSpPr/>
          <p:nvPr/>
        </p:nvSpPr>
        <p:spPr>
          <a:xfrm>
            <a:off x="5068391" y="2728091"/>
            <a:ext cx="2155375" cy="287382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IMPRESSION ET TRANSMISSION DU SUIVI ET DES FICHES DE PAIE</a:t>
            </a:r>
          </a:p>
        </p:txBody>
      </p:sp>
      <p:pic>
        <p:nvPicPr>
          <p:cNvPr id="18" name="Image3"/>
          <p:cNvPicPr/>
          <p:nvPr/>
        </p:nvPicPr>
        <p:blipFill>
          <a:blip r:embed="rId2"/>
          <a:srcRect l="-19" t="-19" r="-19" b="-19"/>
          <a:stretch>
            <a:fillRect/>
          </a:stretch>
        </p:blipFill>
        <p:spPr bwMode="auto">
          <a:xfrm>
            <a:off x="135199" y="53281"/>
            <a:ext cx="1868413" cy="152273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8804366" y="53281"/>
            <a:ext cx="3387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8285" algn="r">
              <a:spcAft>
                <a:spcPts val="0"/>
              </a:spcAft>
              <a:tabLst>
                <a:tab pos="5130800" algn="r"/>
              </a:tabLst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 Direction </a:t>
            </a:r>
            <a:endParaRPr lang="fr-F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l’économie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, de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l’emploi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endParaRPr lang="fr-F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du travail et des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solidarités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69669" y="6642847"/>
            <a:ext cx="7752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Réunion d’information des employeurs </a:t>
            </a:r>
            <a:r>
              <a:rPr lang="fr-FR" sz="1100" dirty="0" smtClean="0"/>
              <a:t>d’adultes </a:t>
            </a:r>
            <a:r>
              <a:rPr lang="fr-FR" sz="1100" dirty="0"/>
              <a:t>relais 05/12/22 DEETS Martinique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3050772" y="976611"/>
            <a:ext cx="5753594" cy="662394"/>
          </a:xfrm>
          <a:prstGeom prst="rect">
            <a:avLst/>
          </a:prstGeom>
          <a:solidFill>
            <a:schemeClr val="accent2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 smtClean="0">
                <a:solidFill>
                  <a:schemeClr val="bg1"/>
                </a:solidFill>
              </a:rPr>
              <a:t>VERSEMENT DE LA SUBVENTION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1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11679"/>
            <a:ext cx="10515600" cy="4165283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Un poste d’adulte relais est un emploi tremplin,</a:t>
            </a:r>
          </a:p>
          <a:p>
            <a:endParaRPr lang="fr-FR" dirty="0"/>
          </a:p>
          <a:p>
            <a:r>
              <a:rPr lang="fr-FR" dirty="0" smtClean="0"/>
              <a:t>L’employeur est tenu d’accompagner l’AR vers une sortie positive du dispositif notamment par le biais de la formation,</a:t>
            </a:r>
          </a:p>
          <a:p>
            <a:endParaRPr lang="fr-FR" dirty="0"/>
          </a:p>
          <a:p>
            <a:r>
              <a:rPr lang="fr-FR" dirty="0" smtClean="0"/>
              <a:t>La DEETS finance chaque année des sessions de formation :</a:t>
            </a:r>
          </a:p>
          <a:p>
            <a:pPr lvl="3"/>
            <a:r>
              <a:rPr lang="fr-FR" sz="2400" dirty="0"/>
              <a:t>u</a:t>
            </a:r>
            <a:r>
              <a:rPr lang="fr-FR" sz="2400" dirty="0" smtClean="0"/>
              <a:t>ne initiation ou un perfectionnement à la médiation,</a:t>
            </a:r>
          </a:p>
          <a:p>
            <a:pPr lvl="3"/>
            <a:r>
              <a:rPr lang="fr-FR" sz="2400" dirty="0"/>
              <a:t>u</a:t>
            </a:r>
            <a:r>
              <a:rPr lang="fr-FR" sz="2400" dirty="0" smtClean="0"/>
              <a:t>n accompagnement à la mobilité</a:t>
            </a:r>
            <a:endParaRPr lang="fr-FR" sz="24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526972" y="953589"/>
            <a:ext cx="4950822" cy="1162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LA FORMATION DES ADULTES RELAIS</a:t>
            </a:r>
            <a:endParaRPr lang="fr-FR" sz="3200" dirty="0"/>
          </a:p>
        </p:txBody>
      </p:sp>
      <p:pic>
        <p:nvPicPr>
          <p:cNvPr id="8" name="Image3"/>
          <p:cNvPicPr/>
          <p:nvPr/>
        </p:nvPicPr>
        <p:blipFill>
          <a:blip r:embed="rId2"/>
          <a:srcRect l="-19" t="-19" r="-19" b="-19"/>
          <a:stretch>
            <a:fillRect/>
          </a:stretch>
        </p:blipFill>
        <p:spPr bwMode="auto">
          <a:xfrm>
            <a:off x="269669" y="73614"/>
            <a:ext cx="1621155" cy="152273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47999" y="117566"/>
            <a:ext cx="92572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8285" algn="r">
              <a:spcAft>
                <a:spcPts val="0"/>
              </a:spcAft>
              <a:tabLst>
                <a:tab pos="5130800" algn="r"/>
              </a:tabLst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Direction </a:t>
            </a:r>
            <a:endParaRPr lang="fr-F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l’économie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, de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l’emploi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endParaRPr lang="fr-F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</a:rPr>
              <a:t>du travail et des </a:t>
            </a:r>
            <a:r>
              <a:rPr lang="en-US" b="1" dirty="0" err="1">
                <a:latin typeface="Arial" panose="020B0604020202020204" pitchFamily="34" charset="0"/>
                <a:ea typeface="Arial" panose="020B0604020202020204" pitchFamily="34" charset="0"/>
              </a:rPr>
              <a:t>solidarités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69669" y="6642847"/>
            <a:ext cx="7752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Réunion d’information des employeurs </a:t>
            </a:r>
            <a:r>
              <a:rPr lang="fr-FR" sz="1100" dirty="0" smtClean="0"/>
              <a:t>d’adultes </a:t>
            </a:r>
            <a:r>
              <a:rPr lang="fr-FR" sz="1100" dirty="0"/>
              <a:t>relais 05/12/22 DEETS Martinique</a:t>
            </a:r>
          </a:p>
        </p:txBody>
      </p:sp>
    </p:spTree>
    <p:extLst>
      <p:ext uri="{BB962C8B-B14F-4D97-AF65-F5344CB8AC3E}">
        <p14:creationId xmlns:p14="http://schemas.microsoft.com/office/powerpoint/2010/main" val="21702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37329"/>
            <a:ext cx="10515600" cy="3339633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Un dispositif expérimental à Fort-de-France : « les Bataillons de la Prévention »</a:t>
            </a:r>
          </a:p>
          <a:p>
            <a:endParaRPr lang="fr-FR" dirty="0" smtClean="0"/>
          </a:p>
          <a:p>
            <a:r>
              <a:rPr lang="fr-FR" dirty="0" smtClean="0"/>
              <a:t>Présentation de la plateforme collaborative la Grande équipe et du groupe Médiation</a:t>
            </a:r>
          </a:p>
          <a:p>
            <a:pPr marL="0" indent="0">
              <a:buNone/>
            </a:pPr>
            <a:r>
              <a:rPr lang="fr-FR" u="sng" dirty="0">
                <a:hlinkClick r:id="rId2"/>
              </a:rPr>
              <a:t>https://</a:t>
            </a:r>
            <a:r>
              <a:rPr lang="fr-FR" u="sng" dirty="0" smtClean="0">
                <a:hlinkClick r:id="rId2"/>
              </a:rPr>
              <a:t>acteurs.lagrandeequipe.fr</a:t>
            </a:r>
            <a:endParaRPr lang="fr-FR" u="sng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Création du guide des employeurs des adultes-relais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Nouvelle norme AFNOR homologuée X60-600 « cadre du métier de médiation sociale - Qualité des activités de médiation sociale - lignes directrices»</a:t>
            </a:r>
          </a:p>
          <a:p>
            <a:pPr marL="0" indent="0">
              <a:buNone/>
            </a:pPr>
            <a:r>
              <a:rPr lang="fr-FR" dirty="0" smtClean="0"/>
              <a:t>   </a:t>
            </a:r>
            <a:endParaRPr lang="fr-FR" dirty="0"/>
          </a:p>
        </p:txBody>
      </p:sp>
      <p:pic>
        <p:nvPicPr>
          <p:cNvPr id="4" name="Image3"/>
          <p:cNvPicPr/>
          <p:nvPr/>
        </p:nvPicPr>
        <p:blipFill>
          <a:blip r:embed="rId3"/>
          <a:srcRect l="-19" t="-19" r="-19" b="-19"/>
          <a:stretch>
            <a:fillRect/>
          </a:stretch>
        </p:blipFill>
        <p:spPr bwMode="auto">
          <a:xfrm>
            <a:off x="135199" y="105533"/>
            <a:ext cx="1868413" cy="15227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7999" y="349624"/>
            <a:ext cx="9008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8285" algn="r">
              <a:spcAft>
                <a:spcPts val="0"/>
              </a:spcAft>
              <a:tabLst>
                <a:tab pos="5130800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 Direction </a:t>
            </a:r>
            <a:endParaRPr lang="fr-FR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l’économie</a:t>
            </a: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, de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l’emploi</a:t>
            </a: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endParaRPr lang="fr-FR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58115" algn="r">
              <a:spcAft>
                <a:spcPts val="0"/>
              </a:spcAft>
              <a:tabLst>
                <a:tab pos="5490845" algn="r"/>
              </a:tabLst>
            </a:pPr>
            <a:r>
              <a:rPr lang="en-US" b="1" dirty="0" smtClean="0">
                <a:latin typeface="Arial" panose="020B0604020202020204" pitchFamily="34" charset="0"/>
                <a:ea typeface="Arial" panose="020B0604020202020204" pitchFamily="34" charset="0"/>
              </a:rPr>
              <a:t>du travail et des </a:t>
            </a:r>
            <a:r>
              <a:rPr lang="en-US" b="1" dirty="0" err="1" smtClean="0">
                <a:latin typeface="Arial" panose="020B0604020202020204" pitchFamily="34" charset="0"/>
                <a:ea typeface="Arial" panose="020B0604020202020204" pitchFamily="34" charset="0"/>
              </a:rPr>
              <a:t>solidarités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69669" y="6642847"/>
            <a:ext cx="7752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Réunion d’information des employeurs </a:t>
            </a:r>
            <a:r>
              <a:rPr lang="fr-FR" sz="1100" dirty="0" smtClean="0"/>
              <a:t>d’adultes </a:t>
            </a:r>
            <a:r>
              <a:rPr lang="fr-FR" sz="1100" dirty="0"/>
              <a:t>relais 05/12/22 DEETS Martinique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3500845" y="796833"/>
            <a:ext cx="4402183" cy="8314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ACTUALITE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9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662</Words>
  <Application>Microsoft Office PowerPoint</Application>
  <PresentationFormat>Grand écran</PresentationFormat>
  <Paragraphs>123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Le dispositif des ADULTES-RELAIS</vt:lpstr>
      <vt:lpstr>Présentation PowerPoint</vt:lpstr>
      <vt:lpstr>Présentation PowerPoint</vt:lpstr>
      <vt:lpstr>LES AR EN MARTINIQUE</vt:lpstr>
      <vt:lpstr>MODALITES D’ATTRIBUTION DES POSTES</vt:lpstr>
      <vt:lpstr>INSTRUCTION DES DEMANDES</vt:lpstr>
      <vt:lpstr>Présentation PowerPoint</vt:lpstr>
      <vt:lpstr>Présentation PowerPoint</vt:lpstr>
      <vt:lpstr>Présentation PowerPoint</vt:lpstr>
    </vt:vector>
  </TitlesOfParts>
  <Company>Ministères Chargés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Adultes relais en Martinique</dc:title>
  <dc:creator>TEROSIER Jacqueline (DEETS-972)</dc:creator>
  <cp:lastModifiedBy>FELICIEN, Estelle (DEETS-972)</cp:lastModifiedBy>
  <cp:revision>97</cp:revision>
  <dcterms:created xsi:type="dcterms:W3CDTF">2022-11-24T00:51:32Z</dcterms:created>
  <dcterms:modified xsi:type="dcterms:W3CDTF">2023-04-08T22:07:39Z</dcterms:modified>
</cp:coreProperties>
</file>